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57" r:id="rId4"/>
    <p:sldId id="259" r:id="rId5"/>
    <p:sldId id="258" r:id="rId6"/>
    <p:sldId id="262" r:id="rId7"/>
    <p:sldId id="263" r:id="rId8"/>
    <p:sldId id="264" r:id="rId9"/>
    <p:sldId id="265" r:id="rId10"/>
    <p:sldId id="272" r:id="rId11"/>
    <p:sldId id="269" r:id="rId12"/>
    <p:sldId id="273" r:id="rId13"/>
    <p:sldId id="274" r:id="rId14"/>
    <p:sldId id="267" r:id="rId15"/>
    <p:sldId id="268" r:id="rId16"/>
    <p:sldId id="277" r:id="rId17"/>
    <p:sldId id="275" r:id="rId18"/>
    <p:sldId id="278" r:id="rId19"/>
    <p:sldId id="276" r:id="rId20"/>
    <p:sldId id="279" r:id="rId21"/>
    <p:sldId id="280" r:id="rId22"/>
    <p:sldId id="26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C33A1F"/>
    <a:srgbClr val="003635"/>
    <a:srgbClr val="9EFF29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58" autoAdjust="0"/>
  </p:normalViewPr>
  <p:slideViewPr>
    <p:cSldViewPr snapToGrid="0">
      <p:cViewPr>
        <p:scale>
          <a:sx n="80" d="100"/>
          <a:sy n="80" d="100"/>
        </p:scale>
        <p:origin x="894" y="10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8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192728" cy="1445337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75" y="3753458"/>
            <a:ext cx="8192728" cy="7300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Lyernisha</a:t>
            </a:r>
            <a:r>
              <a:rPr lang="en-US" dirty="0"/>
              <a:t> </a:t>
            </a:r>
            <a:r>
              <a:rPr lang="en-US" dirty="0" smtClean="0"/>
              <a:t>S R</a:t>
            </a:r>
            <a:endParaRPr lang="en-US" dirty="0"/>
          </a:p>
          <a:p>
            <a:r>
              <a:rPr lang="en-US" dirty="0"/>
              <a:t>Lecturer, FICT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1DD64E-180E-4717-A029-DA7332F2F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t="32696" r="25781" b="33359"/>
          <a:stretch/>
        </p:blipFill>
        <p:spPr>
          <a:xfrm>
            <a:off x="7394223" y="925689"/>
            <a:ext cx="1364442" cy="66503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6136F2-4631-4F95-8C70-E3FBF7A13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881896"/>
            <a:ext cx="654757" cy="6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8290-68A1-4D45-B02F-9EF1D1F9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F4E53-8F8F-418A-AFAF-5092C2C3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312606"/>
            <a:ext cx="6268556" cy="3465870"/>
          </a:xfrm>
        </p:spPr>
        <p:txBody>
          <a:bodyPr/>
          <a:lstStyle/>
          <a:p>
            <a:pPr marL="169863" indent="-169863" algn="just"/>
            <a:r>
              <a:rPr lang="en-US" sz="2800" dirty="0"/>
              <a:t>The Turing test, originally called the </a:t>
            </a:r>
            <a:r>
              <a:rPr lang="en-US" sz="2800" dirty="0">
                <a:solidFill>
                  <a:srgbClr val="FF0000"/>
                </a:solidFill>
              </a:rPr>
              <a:t>imitation game</a:t>
            </a:r>
            <a:r>
              <a:rPr lang="en-US" sz="2800" dirty="0"/>
              <a:t> by </a:t>
            </a:r>
            <a:r>
              <a:rPr lang="en-US" sz="2800" dirty="0">
                <a:solidFill>
                  <a:srgbClr val="C33A1F"/>
                </a:solidFill>
              </a:rPr>
              <a:t>Alan Turing 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C33A1F"/>
                </a:solidFill>
              </a:rPr>
              <a:t>1950</a:t>
            </a:r>
          </a:p>
          <a:p>
            <a:pPr marL="169863" indent="-169863" algn="just"/>
            <a:r>
              <a:rPr lang="en-US" sz="2800" dirty="0"/>
              <a:t>It is a test of a machine's ability to exhibit intelligent behavior equivalent to, or indistinguishable from, that of a human.</a:t>
            </a:r>
          </a:p>
          <a:p>
            <a:pPr marL="0" indent="0" algn="just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4" name="Picture 3" descr="Alan Turing">
            <a:extLst>
              <a:ext uri="{FF2B5EF4-FFF2-40B4-BE49-F238E27FC236}">
                <a16:creationId xmlns:a16="http://schemas.microsoft.com/office/drawing/2014/main" id="{D36E44FE-71D5-458E-A56C-506E16C7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2" y="1614311"/>
            <a:ext cx="1803402" cy="21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D421163-0648-477D-B156-5B97E205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1" y="1603022"/>
            <a:ext cx="3614552" cy="251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0945F-A7C7-46BC-A973-0D0BB6E0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62" y="124315"/>
            <a:ext cx="6283782" cy="725349"/>
          </a:xfrm>
        </p:spPr>
        <p:txBody>
          <a:bodyPr/>
          <a:lstStyle/>
          <a:p>
            <a:r>
              <a:rPr lang="en-US" dirty="0"/>
              <a:t>Turing test – cont.…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2F8714-0A09-4268-ABC3-F829C4D4AF94}"/>
              </a:ext>
            </a:extLst>
          </p:cNvPr>
          <p:cNvSpPr txBox="1">
            <a:spLocks/>
          </p:cNvSpPr>
          <p:nvPr/>
        </p:nvSpPr>
        <p:spPr>
          <a:xfrm>
            <a:off x="1935425" y="1603022"/>
            <a:ext cx="4499242" cy="3211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indent="-169863" algn="just"/>
            <a:r>
              <a:rPr lang="en-US" sz="1400" dirty="0"/>
              <a:t>During the test, one of the humans' functions as the </a:t>
            </a:r>
            <a:r>
              <a:rPr lang="en-US" sz="1400" dirty="0">
                <a:solidFill>
                  <a:srgbClr val="C33A1F"/>
                </a:solidFill>
              </a:rPr>
              <a:t>Evaluator</a:t>
            </a:r>
            <a:r>
              <a:rPr lang="en-US" sz="1400" dirty="0"/>
              <a:t>, while the second human and the computer function as </a:t>
            </a:r>
            <a:r>
              <a:rPr lang="en-US" sz="1400" dirty="0">
                <a:solidFill>
                  <a:srgbClr val="C33A1F"/>
                </a:solidFill>
              </a:rPr>
              <a:t>Respondents</a:t>
            </a:r>
            <a:r>
              <a:rPr lang="en-US" sz="1400" dirty="0"/>
              <a:t>.</a:t>
            </a:r>
          </a:p>
          <a:p>
            <a:pPr marL="169863" indent="-169863" algn="just"/>
            <a:r>
              <a:rPr lang="en-US" sz="1400" dirty="0"/>
              <a:t>The Evaluator interrogates the respondents within a specific subject area, using a specified format and context. </a:t>
            </a:r>
          </a:p>
          <a:p>
            <a:pPr marL="169863" indent="-169863" algn="just"/>
            <a:r>
              <a:rPr lang="en-US" sz="1400" dirty="0"/>
              <a:t>After a preset length of time or number of questions, the Evaluator is then asked to decide which respondent was human and which was a computer.</a:t>
            </a:r>
          </a:p>
        </p:txBody>
      </p:sp>
    </p:spTree>
    <p:extLst>
      <p:ext uri="{BB962C8B-B14F-4D97-AF65-F5344CB8AC3E}">
        <p14:creationId xmlns:p14="http://schemas.microsoft.com/office/powerpoint/2010/main" val="372762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FF68-35B8-43E2-B4BA-3EC12555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room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740C-3867-42E4-982B-19D3E3BE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312606"/>
            <a:ext cx="5993530" cy="3465870"/>
          </a:xfrm>
        </p:spPr>
        <p:txBody>
          <a:bodyPr>
            <a:normAutofit fontScale="92500"/>
          </a:bodyPr>
          <a:lstStyle/>
          <a:p>
            <a:r>
              <a:rPr lang="en-US" dirty="0"/>
              <a:t>John Rogers Searle (born July 31, 1932) is an American philosopher.</a:t>
            </a:r>
          </a:p>
          <a:p>
            <a:r>
              <a:rPr lang="en-US" sz="2800" dirty="0"/>
              <a:t>The Chinese room argument holds that a digital computer executing a program cannot have a "mind", "understanding" or "consciousness", regardless of how intelligently or human-like the program may make the computer behave.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John Rogers Searle">
            <a:extLst>
              <a:ext uri="{FF2B5EF4-FFF2-40B4-BE49-F238E27FC236}">
                <a16:creationId xmlns:a16="http://schemas.microsoft.com/office/drawing/2014/main" id="{5DAB123E-A584-4103-903B-12FC84B8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51" y="1616661"/>
            <a:ext cx="2174680" cy="28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E323-3776-4303-9990-2634DCA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room argument –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56733-CBFC-4204-8AD4-0079C0963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Imagine a native English speaker who knows no Chinese is locked in a room full of boxes of Chinese symbols (a data base) together with a book of instructions in English for manipulating the symbols (the program).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Imagine that people outside the room send in other Chinese symbols which, unknown to the person in the room, are questions in Chinese (the input). 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And imagine that by following the instructions in the program the man in the room can pass out Chinese symbols which are correct answers to the questions (the output). 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</a:rPr>
              <a:t>The program enables the person in the room to pass the Turing Test for understanding Chinese, but he does not understand a word of Chinese.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2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986C-2BDE-4E53-B64D-D33D7206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room argument – Cont..</a:t>
            </a:r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E574F78-A7CB-4CB0-A97A-3E481886C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13" y="1131886"/>
            <a:ext cx="5150167" cy="3862625"/>
          </a:xfrm>
        </p:spPr>
      </p:pic>
    </p:spTree>
    <p:extLst>
      <p:ext uri="{BB962C8B-B14F-4D97-AF65-F5344CB8AC3E}">
        <p14:creationId xmlns:p14="http://schemas.microsoft.com/office/powerpoint/2010/main" val="328280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DA22-065F-470A-9013-920A0988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room argument –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98111-BA86-44F3-BEE9-0A3B16B59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question Searle wants to answer is this: </a:t>
            </a:r>
          </a:p>
          <a:p>
            <a:r>
              <a:rPr lang="en-US" sz="2000" dirty="0"/>
              <a:t>Does the machine literally "understand" Chinese? Or </a:t>
            </a:r>
          </a:p>
          <a:p>
            <a:r>
              <a:rPr lang="en-US" sz="2000" dirty="0"/>
              <a:t>Is it merely simulating the ability to understand Chinese?</a:t>
            </a:r>
          </a:p>
          <a:p>
            <a:r>
              <a:rPr lang="en-US" sz="2000" dirty="0"/>
              <a:t>Searle calls the first position "</a:t>
            </a:r>
            <a:r>
              <a:rPr lang="en-US" sz="2000" dirty="0">
                <a:solidFill>
                  <a:srgbClr val="C33A1F"/>
                </a:solidFill>
              </a:rPr>
              <a:t>strong AI</a:t>
            </a:r>
            <a:r>
              <a:rPr lang="en-US" sz="2000" dirty="0"/>
              <a:t>" and the latter "</a:t>
            </a:r>
            <a:r>
              <a:rPr lang="en-US" sz="2000" dirty="0">
                <a:solidFill>
                  <a:srgbClr val="C33A1F"/>
                </a:solidFill>
              </a:rPr>
              <a:t>weak AI</a:t>
            </a:r>
            <a:r>
              <a:rPr lang="en-US" sz="2000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408402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C31BB9-9937-47CF-AE74-4EEA665CF674}"/>
              </a:ext>
            </a:extLst>
          </p:cNvPr>
          <p:cNvSpPr txBox="1"/>
          <p:nvPr/>
        </p:nvSpPr>
        <p:spPr>
          <a:xfrm>
            <a:off x="1446389" y="2387084"/>
            <a:ext cx="6388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Symbolic Processing vs. Computational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31367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EBEE-25E9-40ED-B955-2D9028BF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Symbolic 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640C-80E3-4A69-8CA5-40C534CA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578" y="1268361"/>
            <a:ext cx="6639595" cy="3420136"/>
          </a:xfrm>
        </p:spPr>
        <p:txBody>
          <a:bodyPr>
            <a:normAutofit fontScale="92500"/>
          </a:bodyPr>
          <a:lstStyle/>
          <a:p>
            <a:r>
              <a:rPr lang="en-US" dirty="0"/>
              <a:t>Symbolic artificial intelligence is based on high-level symbolic (human-readable) representations of problems, logic and search</a:t>
            </a:r>
          </a:p>
          <a:p>
            <a:r>
              <a:rPr lang="en-US" dirty="0"/>
              <a:t>Symbolic AI used tools such as logic programming, production rules, semantic nets and frames.</a:t>
            </a:r>
          </a:p>
          <a:p>
            <a:r>
              <a:rPr lang="en-US" dirty="0"/>
              <a:t>Symbolic AI, also known as Good, Old-Fashioned AI (GOFAI),</a:t>
            </a:r>
          </a:p>
        </p:txBody>
      </p:sp>
    </p:spTree>
    <p:extLst>
      <p:ext uri="{BB962C8B-B14F-4D97-AF65-F5344CB8AC3E}">
        <p14:creationId xmlns:p14="http://schemas.microsoft.com/office/powerpoint/2010/main" val="196687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3A25-BE06-46E6-94EA-E2CDB96A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Processing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3ECD-A9E7-44DF-959E-AB59E883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successful form of symbolic AI is </a:t>
            </a:r>
            <a:r>
              <a:rPr lang="en-US" dirty="0">
                <a:solidFill>
                  <a:srgbClr val="C80064"/>
                </a:solidFill>
              </a:rPr>
              <a:t>Expert Systems </a:t>
            </a:r>
            <a:r>
              <a:rPr lang="en-US" dirty="0"/>
              <a:t>[ES], which use a network of production rules.</a:t>
            </a:r>
          </a:p>
          <a:p>
            <a:r>
              <a:rPr lang="en-US" dirty="0"/>
              <a:t>Production rules connect symbols in a relationship like an If-Then statement.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1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58E9-878C-43FA-B8BE-A48382FD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Processing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 descr="ei.png">
            <a:extLst>
              <a:ext uri="{FF2B5EF4-FFF2-40B4-BE49-F238E27FC236}">
                <a16:creationId xmlns:a16="http://schemas.microsoft.com/office/drawing/2014/main" id="{92984715-69A3-4EDE-B6AC-1EFF6A105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697" y="1743997"/>
            <a:ext cx="4800600" cy="2552700"/>
          </a:xfrm>
        </p:spPr>
      </p:pic>
    </p:spTree>
    <p:extLst>
      <p:ext uri="{BB962C8B-B14F-4D97-AF65-F5344CB8AC3E}">
        <p14:creationId xmlns:p14="http://schemas.microsoft.com/office/powerpoint/2010/main" val="229329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2B01-9AF1-441D-884D-5818C242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2B03-3D93-4F9B-B23C-2E6F6E03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AI</a:t>
            </a:r>
          </a:p>
          <a:p>
            <a:r>
              <a:rPr lang="en-US" dirty="0"/>
              <a:t>AI definitions</a:t>
            </a:r>
          </a:p>
          <a:p>
            <a:r>
              <a:rPr lang="en-US" dirty="0"/>
              <a:t>Types of AI</a:t>
            </a:r>
          </a:p>
          <a:p>
            <a:r>
              <a:rPr lang="en-US" dirty="0"/>
              <a:t>Turing test</a:t>
            </a:r>
          </a:p>
          <a:p>
            <a:r>
              <a:rPr lang="en-US" dirty="0"/>
              <a:t>Chinese room argument</a:t>
            </a:r>
          </a:p>
          <a:p>
            <a:r>
              <a:rPr lang="en-US" dirty="0"/>
              <a:t>Symbolic AI vs. Computational Intelligence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5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505A-FA7D-4AE5-AC0C-CD914E95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Computational 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74EE-CFE7-4C1B-9E51-B43551D8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Computational intelligence (CI) usually refers to the ability of a computer to learn a specific task from data or experimental observation.</a:t>
            </a:r>
          </a:p>
          <a:p>
            <a:r>
              <a:rPr lang="en-US" sz="1800" dirty="0"/>
              <a:t>CI is a set of nature-inspired computational methodologies and approaches to address complex real-world problems to which mathematical or  traditional modelling can be useless</a:t>
            </a:r>
          </a:p>
          <a:p>
            <a:r>
              <a:rPr lang="en-US" sz="1800" dirty="0"/>
              <a:t>Traditionally the three main pillars of CI have been Neural Networks, Fuzzy Systems and Evolutionary Computation.</a:t>
            </a:r>
          </a:p>
        </p:txBody>
      </p:sp>
    </p:spTree>
    <p:extLst>
      <p:ext uri="{BB962C8B-B14F-4D97-AF65-F5344CB8AC3E}">
        <p14:creationId xmlns:p14="http://schemas.microsoft.com/office/powerpoint/2010/main" val="291460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9CD7-53AC-488E-BD46-E6FDE204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Computational Intelligence – </a:t>
            </a:r>
            <a:r>
              <a:rPr lang="en-US" sz="3600" dirty="0" err="1"/>
              <a:t>Cont</a:t>
            </a:r>
            <a:r>
              <a:rPr lang="en-US" sz="3600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2440-5F71-4DF6-A0FB-28BAD6C2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CI therefore uses a combination of five main complementary techniques :</a:t>
            </a:r>
          </a:p>
          <a:p>
            <a:endParaRPr lang="en-US" dirty="0"/>
          </a:p>
          <a:p>
            <a:r>
              <a:rPr lang="en-US" dirty="0">
                <a:solidFill>
                  <a:srgbClr val="C80064"/>
                </a:solidFill>
              </a:rPr>
              <a:t>The Fuzzy Logic</a:t>
            </a:r>
            <a:r>
              <a:rPr lang="en-US" dirty="0"/>
              <a:t>: Enables the computer to understand natural language.</a:t>
            </a:r>
          </a:p>
          <a:p>
            <a:r>
              <a:rPr lang="en-US" dirty="0">
                <a:solidFill>
                  <a:srgbClr val="C80064"/>
                </a:solidFill>
              </a:rPr>
              <a:t>Artificial Neural Networks (ANN) </a:t>
            </a:r>
            <a:r>
              <a:rPr lang="en-US" dirty="0"/>
              <a:t>: Permits the system to learn experiential data by operating like the biological one</a:t>
            </a:r>
          </a:p>
          <a:p>
            <a:r>
              <a:rPr lang="en-US" dirty="0">
                <a:solidFill>
                  <a:srgbClr val="C80064"/>
                </a:solidFill>
              </a:rPr>
              <a:t>Evolutionary Computing </a:t>
            </a:r>
            <a:r>
              <a:rPr lang="en-US" dirty="0"/>
              <a:t>: Based on the process of natural selection (swarm intelligence)</a:t>
            </a:r>
          </a:p>
          <a:p>
            <a:r>
              <a:rPr lang="en-US" dirty="0">
                <a:solidFill>
                  <a:srgbClr val="C80064"/>
                </a:solidFill>
              </a:rPr>
              <a:t>Learning theory </a:t>
            </a:r>
            <a:r>
              <a:rPr lang="en-US" dirty="0"/>
              <a:t>: Helps understanding how external effects and experiences are processed, and then helps making predictions based on previous experience.</a:t>
            </a:r>
          </a:p>
          <a:p>
            <a:r>
              <a:rPr lang="en-US" dirty="0">
                <a:solidFill>
                  <a:srgbClr val="C80064"/>
                </a:solidFill>
              </a:rPr>
              <a:t>Probabilistic methods </a:t>
            </a:r>
            <a:r>
              <a:rPr lang="en-US" dirty="0"/>
              <a:t>: Probabilistic methods bring out the possible solutions to a reasoning problem, based on prior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7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F4F98-2B0F-4B4A-8A15-B114C4E9946D}"/>
              </a:ext>
            </a:extLst>
          </p:cNvPr>
          <p:cNvSpPr txBox="1"/>
          <p:nvPr/>
        </p:nvSpPr>
        <p:spPr>
          <a:xfrm>
            <a:off x="2540000" y="3025422"/>
            <a:ext cx="3601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is the ability to learn and understand, to solve problems and to make decisions.</a:t>
            </a:r>
          </a:p>
          <a:p>
            <a:r>
              <a:rPr lang="en-US" dirty="0"/>
              <a:t>A machine is thought intelligent if it can achieve human-level performance in some cognitive task. To build an intelligent machine, we must capture, organize and use human expert knowledge in some problem area.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AI- Definitions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Artificial intelligence (AI) is a wide-ranging branch of computer science concerned with building smart machines capable of performing tasks that typically require human intelligence.</a:t>
            </a:r>
          </a:p>
          <a:p>
            <a:r>
              <a:rPr lang="en-US" dirty="0"/>
              <a:t>Artificial intelligence is a science that has defined its goal as making machines do things that would require intelligence if done by humans.</a:t>
            </a:r>
          </a:p>
          <a:p>
            <a:r>
              <a:rPr lang="en-US" dirty="0"/>
              <a:t>Artificial intelligence is the simulation of human intelligence processes by machines, especially computer systems. Specific applications of AI include expert systems, natural language processing, speech recognition and machine vision.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7" y="271648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AI-Types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49799" y="1825763"/>
            <a:ext cx="4040188" cy="479822"/>
          </a:xfrm>
        </p:spPr>
        <p:txBody>
          <a:bodyPr/>
          <a:lstStyle/>
          <a:p>
            <a:pPr algn="l"/>
            <a:r>
              <a:rPr lang="en-US" dirty="0"/>
              <a:t>Based on Ability/Technology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55599" y="2595558"/>
            <a:ext cx="4040188" cy="2276294"/>
          </a:xfrm>
        </p:spPr>
        <p:txBody>
          <a:bodyPr/>
          <a:lstStyle/>
          <a:p>
            <a:pPr algn="l"/>
            <a:r>
              <a:rPr lang="en-US" dirty="0"/>
              <a:t>Reactive Machines</a:t>
            </a:r>
          </a:p>
          <a:p>
            <a:pPr algn="l"/>
            <a:r>
              <a:rPr lang="en-US" dirty="0"/>
              <a:t>Limited Memory</a:t>
            </a:r>
          </a:p>
          <a:p>
            <a:pPr algn="l"/>
            <a:r>
              <a:rPr lang="en-US" dirty="0"/>
              <a:t>Theory of Mind</a:t>
            </a:r>
          </a:p>
          <a:p>
            <a:pPr algn="l"/>
            <a:r>
              <a:rPr lang="en-US" dirty="0"/>
              <a:t>Self-Awareness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54012" y="1825763"/>
            <a:ext cx="4041775" cy="479822"/>
          </a:xfrm>
        </p:spPr>
        <p:txBody>
          <a:bodyPr/>
          <a:lstStyle/>
          <a:p>
            <a:pPr algn="l"/>
            <a:r>
              <a:rPr lang="en-US" dirty="0"/>
              <a:t>Based on Functionality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49799" y="2595558"/>
            <a:ext cx="4041775" cy="2276294"/>
          </a:xfrm>
        </p:spPr>
        <p:txBody>
          <a:bodyPr/>
          <a:lstStyle/>
          <a:p>
            <a:pPr algn="l"/>
            <a:r>
              <a:rPr lang="en-US" dirty="0"/>
              <a:t>Weak AI</a:t>
            </a:r>
          </a:p>
          <a:p>
            <a:pPr algn="l"/>
            <a:r>
              <a:rPr lang="en-US" dirty="0"/>
              <a:t>Strong AI</a:t>
            </a:r>
          </a:p>
          <a:p>
            <a:pPr lvl="1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AI</a:t>
            </a:r>
          </a:p>
          <a:p>
            <a:pPr lvl="1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 AI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5E93-9841-4980-A789-20294D71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AI based on Functionality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CB83DD-F823-4700-95E5-D221D806F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/>
          <a:stretch/>
        </p:blipFill>
        <p:spPr>
          <a:xfrm>
            <a:off x="2631138" y="1411110"/>
            <a:ext cx="5805717" cy="3276777"/>
          </a:xfrm>
        </p:spPr>
      </p:pic>
    </p:spTree>
    <p:extLst>
      <p:ext uri="{BB962C8B-B14F-4D97-AF65-F5344CB8AC3E}">
        <p14:creationId xmlns:p14="http://schemas.microsoft.com/office/powerpoint/2010/main" val="249077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9E2B-0DE1-4DB5-859B-6D50BEF1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AI based on 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EA20-8CD8-463E-A5FE-E77698D7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238" y="1268361"/>
            <a:ext cx="6449962" cy="342013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Weak AI </a:t>
            </a:r>
          </a:p>
          <a:p>
            <a:pPr algn="just"/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Also known as narrow AI, focuses on 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performing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 specific task, such as answering questions based on user input or playing chess. </a:t>
            </a:r>
          </a:p>
          <a:p>
            <a:pPr algn="just"/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can perform 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one type of task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but not both</a:t>
            </a:r>
          </a:p>
          <a:p>
            <a:pPr lvl="1" algn="just"/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Examples of weak AI include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Siri, Alexa and Google search</a:t>
            </a:r>
            <a:endParaRPr lang="en-US" sz="18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Strong AI</a:t>
            </a:r>
          </a:p>
          <a:p>
            <a:pPr algn="just"/>
            <a:r>
              <a:rPr lang="en-US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Strong AI can perform a variety of functions, eventually teaching itself to solve for new problems.</a:t>
            </a:r>
          </a:p>
          <a:p>
            <a:pPr algn="just"/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</a:rPr>
              <a:t>It can solve any unfamiliar task on its own</a:t>
            </a:r>
          </a:p>
          <a:p>
            <a:pPr algn="just"/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</a:rPr>
              <a:t>In theory, a strong AI program should be able to pass both a </a:t>
            </a:r>
            <a:r>
              <a:rPr lang="en-US" sz="1800" dirty="0">
                <a:solidFill>
                  <a:srgbClr val="C33A1F"/>
                </a:solidFill>
                <a:latin typeface="arial" panose="020B0604020202020204" pitchFamily="34" charset="0"/>
              </a:rPr>
              <a:t>Turing Test 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</a:rPr>
              <a:t>and the </a:t>
            </a:r>
            <a:r>
              <a:rPr lang="en-US" sz="1800" dirty="0">
                <a:solidFill>
                  <a:srgbClr val="C33A1F"/>
                </a:solidFill>
                <a:latin typeface="arial" panose="020B0604020202020204" pitchFamily="34" charset="0"/>
              </a:rPr>
              <a:t>Chinese room test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254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4C7B-8F09-4919-9D4C-5F48E571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AI examples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ADEE72-FCDA-4EF6-8F78-B271C8F8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r="4704" b="3865"/>
          <a:stretch/>
        </p:blipFill>
        <p:spPr>
          <a:xfrm>
            <a:off x="1922585" y="2289487"/>
            <a:ext cx="3880338" cy="228708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C3FD1E2-39A7-49E1-830A-9F2DCD171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53" y="3578368"/>
            <a:ext cx="2018235" cy="1258033"/>
          </a:xfrm>
          <a:prstGeom prst="rect">
            <a:avLst/>
          </a:prstGeom>
        </p:spPr>
      </p:pic>
      <p:pic>
        <p:nvPicPr>
          <p:cNvPr id="9" name="Picture 8" descr="A picture containing text, tape&#10;&#10;Description automatically generated">
            <a:extLst>
              <a:ext uri="{FF2B5EF4-FFF2-40B4-BE49-F238E27FC236}">
                <a16:creationId xmlns:a16="http://schemas.microsoft.com/office/drawing/2014/main" id="{E430C80D-F8E2-4779-9741-70AE347757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1375997"/>
            <a:ext cx="3044135" cy="18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0D94-7A42-44C0-8B6F-E0F696F7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AI - Examples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44D1A50-D486-4235-94E3-EED7EDE8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87" y="3468366"/>
            <a:ext cx="3826933" cy="1587644"/>
          </a:xfrm>
        </p:spPr>
      </p:pic>
      <p:pic>
        <p:nvPicPr>
          <p:cNvPr id="7" name="Picture 6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C093B9E1-2B03-4832-9191-8FB3B431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77" y="894927"/>
            <a:ext cx="1688011" cy="232508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FFCCE83-647F-424F-BD32-8EA5BF8E1D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 r="3294"/>
          <a:stretch/>
        </p:blipFill>
        <p:spPr>
          <a:xfrm>
            <a:off x="2243390" y="1687734"/>
            <a:ext cx="2328610" cy="3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On-screen Show (16:9)</PresentationFormat>
  <Paragraphs>86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</vt:lpstr>
      <vt:lpstr>Calibri</vt:lpstr>
      <vt:lpstr>Times New Roman</vt:lpstr>
      <vt:lpstr>Wingdings</vt:lpstr>
      <vt:lpstr>Office Theme</vt:lpstr>
      <vt:lpstr>Introduction to  Artificial Intelligence</vt:lpstr>
      <vt:lpstr> Content</vt:lpstr>
      <vt:lpstr>Artificial Intelligence</vt:lpstr>
      <vt:lpstr>AI- Definitions</vt:lpstr>
      <vt:lpstr>AI-Types</vt:lpstr>
      <vt:lpstr>Types of AI based on Functionality</vt:lpstr>
      <vt:lpstr>Types of AI based on Ability</vt:lpstr>
      <vt:lpstr>Weak AI examples</vt:lpstr>
      <vt:lpstr>Strong AI - Examples</vt:lpstr>
      <vt:lpstr>Turing test</vt:lpstr>
      <vt:lpstr>Turing test – cont.…</vt:lpstr>
      <vt:lpstr>Chinese room argument</vt:lpstr>
      <vt:lpstr>Chinese room argument – Cont..</vt:lpstr>
      <vt:lpstr>Chinese room argument – Cont..</vt:lpstr>
      <vt:lpstr>Chinese room argument – Cont..</vt:lpstr>
      <vt:lpstr>PowerPoint Presentation</vt:lpstr>
      <vt:lpstr>Symbolic Processing </vt:lpstr>
      <vt:lpstr>Symbolic Processing – Cont…</vt:lpstr>
      <vt:lpstr>Symbolic Processing – Cont…</vt:lpstr>
      <vt:lpstr>Computational Intelligence</vt:lpstr>
      <vt:lpstr>Computational Intelligence – Cont…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2021-10-10T12:57:41Z</dcterms:modified>
</cp:coreProperties>
</file>